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6" r:id="rId19"/>
    <p:sldId id="272" r:id="rId20"/>
    <p:sldId id="273" r:id="rId21"/>
    <p:sldId id="274" r:id="rId22"/>
    <p:sldId id="275" r:id="rId23"/>
    <p:sldId id="287" r:id="rId24"/>
    <p:sldId id="278" r:id="rId25"/>
    <p:sldId id="279" r:id="rId26"/>
    <p:sldId id="280" r:id="rId27"/>
    <p:sldId id="288" r:id="rId28"/>
    <p:sldId id="289" r:id="rId29"/>
    <p:sldId id="282" r:id="rId30"/>
    <p:sldId id="283" r:id="rId31"/>
    <p:sldId id="285" r:id="rId32"/>
    <p:sldId id="286" r:id="rId33"/>
    <p:sldId id="292" r:id="rId34"/>
    <p:sldId id="293" r:id="rId35"/>
    <p:sldId id="290" r:id="rId36"/>
    <p:sldId id="291" r:id="rId37"/>
    <p:sldId id="301" r:id="rId38"/>
    <p:sldId id="327" r:id="rId39"/>
    <p:sldId id="300" r:id="rId40"/>
    <p:sldId id="326" r:id="rId41"/>
    <p:sldId id="328" r:id="rId42"/>
    <p:sldId id="332" r:id="rId43"/>
    <p:sldId id="329" r:id="rId44"/>
    <p:sldId id="330" r:id="rId45"/>
    <p:sldId id="294" r:id="rId46"/>
    <p:sldId id="295" r:id="rId47"/>
    <p:sldId id="296" r:id="rId48"/>
    <p:sldId id="331" r:id="rId49"/>
    <p:sldId id="297" r:id="rId50"/>
    <p:sldId id="298" r:id="rId51"/>
    <p:sldId id="299" r:id="rId52"/>
    <p:sldId id="302" r:id="rId53"/>
    <p:sldId id="303" r:id="rId54"/>
    <p:sldId id="304" r:id="rId55"/>
    <p:sldId id="305" r:id="rId56"/>
    <p:sldId id="307" r:id="rId57"/>
    <p:sldId id="312" r:id="rId58"/>
    <p:sldId id="313" r:id="rId59"/>
    <p:sldId id="318" r:id="rId60"/>
    <p:sldId id="319" r:id="rId61"/>
    <p:sldId id="320" r:id="rId62"/>
    <p:sldId id="316" r:id="rId63"/>
    <p:sldId id="315" r:id="rId64"/>
    <p:sldId id="314" r:id="rId65"/>
    <p:sldId id="317" r:id="rId66"/>
    <p:sldId id="308" r:id="rId67"/>
    <p:sldId id="309" r:id="rId68"/>
    <p:sldId id="310" r:id="rId69"/>
    <p:sldId id="311" r:id="rId70"/>
    <p:sldId id="322" r:id="rId71"/>
    <p:sldId id="325" r:id="rId72"/>
    <p:sldId id="324" r:id="rId73"/>
    <p:sldId id="32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A1F0-40A9-40C0-AA9F-DD694B5DB4F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61E9-1A62-484C-98F5-F02D5513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561E9-1A62-484C-98F5-F02D551397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1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E7EC-9487-4030-B660-55A2CD0AF9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4255-B9FA-41B8-99B7-95A9A0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the+mole+chemistry&amp;source=images&amp;cd=&amp;cad=rja&amp;docid=BWKQwMUNx4aWKM&amp;tbnid=ToSJTNvvoRa8MM:&amp;ved=0CAUQjRw&amp;url=http://molechemistry.info/&amp;ei=FBEmUYaiMuXV0gG9nYH4Bg&amp;bvm=bv.42661473,d.dmQ&amp;psig=AFQjCNFlkvegXmtAzOR5qJ6zJ85P8qGkZQ&amp;ust=1361535351111428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/url?sa=i&amp;rct=j&amp;q=the+mole+chemistry&amp;source=images&amp;cd=&amp;cad=rja&amp;docid=tF1Y6iyEGQ_YPM&amp;tbnid=ZnEr27SjSliyUM:&amp;ved=0CAUQjRw&amp;url=http://www.picstopin.com/1421/mass-mole-calculation-source-hrwmodern-chemistry/http:||www*cuip*net|~aetyagi|2004|images|39molemassgraphicorganizer*JPG/&amp;ei=cBEmUaXlAavr0QHfpoGACQ&amp;bvm=bv.42661473,d.dmQ&amp;psig=AFQjCNEFNKs39FfTmhyjl_2wP_ECwEzDLA&amp;ust=136153564548928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com/url?sa=i&amp;rct=j&amp;q=empirical+formula+molecular+formula&amp;source=images&amp;cd=&amp;cad=rja&amp;docid=KH3RpaubMr1h_M&amp;tbnid=ukarx3lEf3oWvM:&amp;ved=0CAUQjRw&amp;url=http://quantummechanics.mchmultimedia.com/2011/general-chemistry-general-chemistry/004-empirical-formula-in-chemistry/&amp;ei=o384UaanDoLC0gHFhYHACQ&amp;bvm=bv.43287494,d.dmQ&amp;psig=AFQjCNGnxfmsfOF4-ShmZhjL41Pma7s7Wg&amp;ust=13627435854919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/url?sa=i&amp;rct=j&amp;q=empirical+formula+verses+molecular+formulas&amp;source=images&amp;cd=&amp;cad=rja&amp;docid=4Qg9vQyRObnonM&amp;tbnid=OD5NxdXWKLKJnM:&amp;ved=0CAUQjRw&amp;url=http://tommykeith18.blogspot.com/2010/12/empirical-molecular-formula-112.html&amp;ei=coc4UbrVB4rn0QGytIGQCg&amp;bvm=bv.43287494,d.dmQ&amp;psig=AFQjCNHpIA5r_QdmtC3Lbg2oJoWrPLpyRA&amp;ust=1362745554124479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compounds+with+same+empirical+formula&amp;source=images&amp;cd=&amp;docid=RuuD7uJm0QP3YM&amp;tbnid=p7Eva1_1Itn09M:&amp;ved=0CAUQjRw&amp;url=http://chemistrymysteries.blogspot.com/2011/12/empirical-formula-and-organic-compounds.html&amp;ei=ddQ5UcSzOcO90gHizoCQBA&amp;bvm=bv.43287494,d.dmQ&amp;psig=AFQjCNHfi5V-1Wmf5c2-1gz3ou2-IH7mVQ&amp;ust=1362830822139534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www.google.com/url?sa=i&amp;rct=j&amp;q=molecular+formula&amp;source=images&amp;cd=&amp;cad=rja&amp;docid=x49uzus68_2whM&amp;tbnid=AVZMGhI69b2ryM:&amp;ved=0CAUQjRw&amp;url=http://www.reptox.csst.qc.ca/documents/simdut/guideang/htm/guideang07.htm&amp;ei=xtI5UbasJPO90QHrgIHoBg&amp;bvm=bv.43287494,d.dmQ&amp;psig=AFQjCNGllGw4InMXbgJU1dv_NK54jJlCrw&amp;ust=13628303961152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hyperlink" Target="http://www.google.com/url?sa=i&amp;rct=j&amp;q=molecular+formula&amp;source=images&amp;cd=&amp;cad=rja&amp;docid=IjIYxY2LF7uhxM&amp;tbnid=8o0GLTydLNvl5M:&amp;ved=0CAUQjRw&amp;url=http://www.nyu.edu/pages/mathmol/txtbk2/topic6.htm&amp;ei=OtM5UbwT47fSAaWHgagP&amp;bvm=bv.43287494,d.dmQ&amp;psig=AFQjCNFNKsQGGdMNACNHiUwP43x12SETQw&amp;ust=1362830512189050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com/url?sa=i&amp;rct=j&amp;q=empirical+formula+molecular+formula&amp;source=images&amp;cd=&amp;cad=rja&amp;docid=KH3RpaubMr1h_M&amp;tbnid=ukarx3lEf3oWvM:&amp;ved=0CAUQjRw&amp;url=http://quantummechanics.mchmultimedia.com/2011/general-chemistry-general-chemistry/004-empirical-formula-in-chemistry/&amp;ei=o384UaanDoLC0gHFhYHACQ&amp;bvm=bv.43287494,d.dmQ&amp;psig=AFQjCNGnxfmsfOF4-ShmZhjL41Pma7s7Wg&amp;ust=1362743585491983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M2C5FEvR0g" TargetMode="External"/><Relationship Id="rId2" Type="http://schemas.openxmlformats.org/officeDocument/2006/relationships/hyperlink" Target="http://www.youtube.com/watch?v=Np_SDsezVX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://www.youtube.com/watch?v=pM0LWKQpg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Mole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oleweigh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495300"/>
            <a:ext cx="2476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ole_road_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9"/>
          <a:stretch>
            <a:fillRect/>
          </a:stretch>
        </p:blipFill>
        <p:spPr bwMode="auto">
          <a:xfrm>
            <a:off x="4114800" y="495300"/>
            <a:ext cx="3629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ramMolecularW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81500"/>
            <a:ext cx="2305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rc_mi" descr="trillion-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91025"/>
            <a:ext cx="3590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7" t="31624" r="11699" b="47864"/>
          <a:stretch>
            <a:fillRect/>
          </a:stretch>
        </p:blipFill>
        <p:spPr bwMode="auto">
          <a:xfrm>
            <a:off x="914400" y="1119187"/>
            <a:ext cx="620968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2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a. 9.55 </a:t>
            </a:r>
            <a:r>
              <a:rPr lang="en-US" dirty="0" err="1" smtClean="0"/>
              <a:t>mol</a:t>
            </a:r>
            <a:r>
              <a:rPr lang="en-US" dirty="0" smtClean="0"/>
              <a:t> Al	</a:t>
            </a:r>
          </a:p>
          <a:p>
            <a:r>
              <a:rPr lang="en-US" dirty="0"/>
              <a:t> </a:t>
            </a:r>
            <a:r>
              <a:rPr lang="en-US" dirty="0" smtClean="0"/>
              <a:t>   b. 6.23 </a:t>
            </a:r>
            <a:r>
              <a:rPr lang="en-US" dirty="0" err="1" smtClean="0"/>
              <a:t>mol</a:t>
            </a:r>
            <a:r>
              <a:rPr lang="en-US" dirty="0" smtClean="0"/>
              <a:t> CO</a:t>
            </a:r>
            <a:r>
              <a:rPr lang="en-US" baseline="-25000" dirty="0" smtClean="0"/>
              <a:t>3</a:t>
            </a:r>
          </a:p>
          <a:p>
            <a:r>
              <a:rPr lang="en-US" baseline="-25000" dirty="0"/>
              <a:t> </a:t>
            </a:r>
            <a:r>
              <a:rPr lang="en-US" baseline="-25000" dirty="0" smtClean="0"/>
              <a:t>     </a:t>
            </a:r>
            <a:r>
              <a:rPr lang="en-US" dirty="0" smtClean="0"/>
              <a:t>c. 0.595 </a:t>
            </a:r>
            <a:r>
              <a:rPr lang="en-US" dirty="0" err="1" smtClean="0"/>
              <a:t>mol</a:t>
            </a:r>
            <a:r>
              <a:rPr lang="en-US" dirty="0" smtClean="0"/>
              <a:t> ZnCl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 </a:t>
            </a:r>
            <a:r>
              <a:rPr lang="en-US" dirty="0" smtClean="0"/>
              <a:t>   d. 4.15 X 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045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45703" r="8482" b="17659"/>
          <a:stretch/>
        </p:blipFill>
        <p:spPr bwMode="auto">
          <a:xfrm>
            <a:off x="671513" y="3343274"/>
            <a:ext cx="8254774" cy="268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Section 11.2 Mass and the Mole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Molar mass</a:t>
            </a:r>
          </a:p>
          <a:p>
            <a:pPr marL="0" indent="0">
              <a:buNone/>
            </a:pPr>
            <a:r>
              <a:rPr lang="en-US" b="1" dirty="0" smtClean="0"/>
              <a:t>The mass in grams of a mole of any pure substance is called its </a:t>
            </a:r>
            <a:r>
              <a:rPr lang="en-US" b="1" i="1" u="sng" dirty="0" smtClean="0"/>
              <a:t>molar mass.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 molar mass of any element is equal to its atomic mass and has the units g/mol.</a:t>
            </a:r>
          </a:p>
          <a:p>
            <a:pPr marL="0" indent="0">
              <a:buNone/>
            </a:pPr>
            <a:r>
              <a:rPr lang="en-US" b="1" dirty="0" smtClean="0"/>
              <a:t>Ex. An atom of manganese has the atomic mass of 54.94 </a:t>
            </a:r>
            <a:r>
              <a:rPr lang="en-US" b="1" dirty="0" err="1" smtClean="0"/>
              <a:t>amu</a:t>
            </a:r>
            <a:r>
              <a:rPr lang="en-US" b="1" dirty="0"/>
              <a:t>.</a:t>
            </a:r>
            <a:r>
              <a:rPr lang="en-US" b="1" dirty="0" smtClean="0"/>
              <a:t> Therefore its molar mass </a:t>
            </a:r>
            <a:r>
              <a:rPr lang="en-US" b="1" smtClean="0"/>
              <a:t>is 54.94 g/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00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Mole to Mass Conversion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</a:t>
            </a:r>
            <a:r>
              <a:rPr lang="en-US" b="1" dirty="0"/>
              <a:t>. What is the mass of 3.00 moles of </a:t>
            </a:r>
            <a:r>
              <a:rPr lang="en-US" b="1" dirty="0" err="1"/>
              <a:t>Mn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  </a:t>
            </a:r>
            <a:r>
              <a:rPr lang="en-US" b="1" dirty="0" smtClean="0"/>
              <a:t>Conversion </a:t>
            </a:r>
            <a:r>
              <a:rPr lang="en-US" b="1" dirty="0"/>
              <a:t>factor is 1 mole </a:t>
            </a:r>
            <a:r>
              <a:rPr lang="en-US" b="1" dirty="0" err="1"/>
              <a:t>Mn</a:t>
            </a:r>
            <a:r>
              <a:rPr lang="en-US" b="1" dirty="0"/>
              <a:t> = </a:t>
            </a:r>
            <a:r>
              <a:rPr lang="en-US" b="1" dirty="0" smtClean="0"/>
              <a:t>54.9g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63461" r="40704" b="22650"/>
          <a:stretch>
            <a:fillRect/>
          </a:stretch>
        </p:blipFill>
        <p:spPr bwMode="auto">
          <a:xfrm>
            <a:off x="533400" y="2819400"/>
            <a:ext cx="645549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0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3" t="29488" r="21123" b="54486"/>
          <a:stretch>
            <a:fillRect/>
          </a:stretch>
        </p:blipFill>
        <p:spPr bwMode="auto">
          <a:xfrm>
            <a:off x="762000" y="533400"/>
            <a:ext cx="741791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</a:p>
          <a:p>
            <a:r>
              <a:rPr lang="en-US" dirty="0" smtClean="0"/>
              <a:t>11. a. 96.3 g Al</a:t>
            </a:r>
          </a:p>
          <a:p>
            <a:r>
              <a:rPr lang="en-US" dirty="0"/>
              <a:t> </a:t>
            </a:r>
            <a:r>
              <a:rPr lang="en-US" dirty="0" smtClean="0"/>
              <a:t>      b. 1.2 X 10</a:t>
            </a:r>
            <a:r>
              <a:rPr lang="en-US" baseline="30000" dirty="0" smtClean="0"/>
              <a:t>3</a:t>
            </a:r>
            <a:r>
              <a:rPr lang="en-US" dirty="0" smtClean="0"/>
              <a:t> g Si</a:t>
            </a:r>
          </a:p>
          <a:p>
            <a:r>
              <a:rPr lang="en-US" dirty="0"/>
              <a:t> </a:t>
            </a:r>
            <a:r>
              <a:rPr lang="en-US" dirty="0" smtClean="0"/>
              <a:t>      c. 203 g Co</a:t>
            </a:r>
          </a:p>
          <a:p>
            <a:r>
              <a:rPr lang="en-US" dirty="0"/>
              <a:t> </a:t>
            </a:r>
            <a:r>
              <a:rPr lang="en-US" dirty="0" smtClean="0"/>
              <a:t>      d. 1.6 X 10</a:t>
            </a:r>
            <a:r>
              <a:rPr lang="en-US" baseline="30000" dirty="0" smtClean="0"/>
              <a:t>2</a:t>
            </a:r>
            <a:r>
              <a:rPr lang="en-US" dirty="0" smtClean="0"/>
              <a:t> g Zn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Mass to Mole Conversion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dirty="0" smtClean="0"/>
              <a:t>Ex</a:t>
            </a:r>
            <a:r>
              <a:rPr lang="en-US" b="1" dirty="0"/>
              <a:t>. How many moles are there in 525g calcium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61325" r="29808" b="26709"/>
          <a:stretch>
            <a:fillRect/>
          </a:stretch>
        </p:blipFill>
        <p:spPr bwMode="auto">
          <a:xfrm>
            <a:off x="2057400" y="2743200"/>
            <a:ext cx="45910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t="44017" r="11859" b="37180"/>
          <a:stretch>
            <a:fillRect/>
          </a:stretch>
        </p:blipFill>
        <p:spPr bwMode="auto">
          <a:xfrm>
            <a:off x="838200" y="4495800"/>
            <a:ext cx="686031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2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  <a:p>
            <a:r>
              <a:rPr lang="en-US" dirty="0" smtClean="0"/>
              <a:t>12. </a:t>
            </a:r>
            <a:r>
              <a:rPr lang="en-US" dirty="0"/>
              <a:t>a. </a:t>
            </a:r>
            <a:r>
              <a:rPr lang="en-US" dirty="0" smtClean="0"/>
              <a:t>0.236 </a:t>
            </a:r>
            <a:r>
              <a:rPr lang="en-US" dirty="0" err="1" smtClean="0"/>
              <a:t>mol</a:t>
            </a:r>
            <a:r>
              <a:rPr lang="en-US" dirty="0" smtClean="0"/>
              <a:t> Ag</a:t>
            </a:r>
          </a:p>
          <a:p>
            <a:r>
              <a:rPr lang="en-US" dirty="0" smtClean="0"/>
              <a:t>       b. 9.355 </a:t>
            </a:r>
            <a:r>
              <a:rPr lang="en-US" dirty="0" err="1" smtClean="0"/>
              <a:t>mol</a:t>
            </a:r>
            <a:r>
              <a:rPr lang="en-US" dirty="0" smtClean="0"/>
              <a:t> S</a:t>
            </a:r>
          </a:p>
          <a:p>
            <a:r>
              <a:rPr lang="en-US" dirty="0" smtClean="0"/>
              <a:t>       </a:t>
            </a:r>
            <a:r>
              <a:rPr lang="en-US" dirty="0"/>
              <a:t>c. </a:t>
            </a:r>
            <a:r>
              <a:rPr lang="en-US" dirty="0" smtClean="0"/>
              <a:t>1.91 </a:t>
            </a:r>
            <a:r>
              <a:rPr lang="en-US" dirty="0" err="1" smtClean="0"/>
              <a:t>mol</a:t>
            </a:r>
            <a:r>
              <a:rPr lang="en-US" dirty="0" smtClean="0"/>
              <a:t> Zn</a:t>
            </a:r>
          </a:p>
          <a:p>
            <a:r>
              <a:rPr lang="en-US" dirty="0" smtClean="0"/>
              <a:t>       d. 17.9 </a:t>
            </a:r>
            <a:r>
              <a:rPr lang="en-US" dirty="0" err="1" smtClean="0"/>
              <a:t>mol</a:t>
            </a:r>
            <a:r>
              <a:rPr lang="en-US" dirty="0" smtClean="0"/>
              <a:t>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Conversions from mass to atoms and atoms to mass (this a two-step process</a:t>
            </a:r>
            <a:r>
              <a:rPr lang="en-US" b="1" dirty="0" smtClean="0"/>
              <a:t>)</a:t>
            </a:r>
          </a:p>
          <a:p>
            <a:endParaRPr lang="en-US" dirty="0"/>
          </a:p>
          <a:p>
            <a:r>
              <a:rPr lang="en-US" b="1" dirty="0"/>
              <a:t>Ex. How many atoms are in a 25g sample of pure gold?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Chapter 11: The Mole</a:t>
            </a:r>
            <a:endParaRPr lang="en-US" dirty="0"/>
          </a:p>
          <a:p>
            <a:r>
              <a:rPr lang="en-US" b="1" dirty="0"/>
              <a:t>____ 11.1 Measuring Matter</a:t>
            </a:r>
            <a:endParaRPr lang="en-US" dirty="0"/>
          </a:p>
          <a:p>
            <a:r>
              <a:rPr lang="en-US" b="1" dirty="0"/>
              <a:t>____ 11.2 Mass and the Mole</a:t>
            </a:r>
            <a:endParaRPr lang="en-US" dirty="0"/>
          </a:p>
          <a:p>
            <a:r>
              <a:rPr lang="en-US" b="1" dirty="0"/>
              <a:t>____ 11.3 Moles of Compounds</a:t>
            </a:r>
            <a:endParaRPr lang="en-US" dirty="0"/>
          </a:p>
          <a:p>
            <a:r>
              <a:rPr lang="en-US" b="1" dirty="0"/>
              <a:t>____ 11.4 Empirical Formulas and Molecular Mass</a:t>
            </a:r>
            <a:endParaRPr lang="en-US" dirty="0"/>
          </a:p>
          <a:p>
            <a:r>
              <a:rPr lang="en-US" b="1" dirty="0"/>
              <a:t>____ 11.5 The Formula for a Hydrate       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Ex. How many atoms are in a 25g sample of pure gold?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</a:t>
            </a:r>
            <a:endParaRPr lang="en-US" dirty="0"/>
          </a:p>
          <a:p>
            <a:r>
              <a:rPr lang="en-US" b="1" dirty="0"/>
              <a:t>Multiply the mass of gold by the molar mass conversion factor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t="47864" r="23557" b="38248"/>
          <a:stretch>
            <a:fillRect/>
          </a:stretch>
        </p:blipFill>
        <p:spPr bwMode="auto">
          <a:xfrm>
            <a:off x="609600" y="3657600"/>
            <a:ext cx="8308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Ex. How many atoms are in a 25g sample of pure gold?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  <a:p>
            <a:endParaRPr lang="en-US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t="61340" r="21153" b="18163"/>
          <a:stretch/>
        </p:blipFill>
        <p:spPr bwMode="auto">
          <a:xfrm>
            <a:off x="609600" y="2715490"/>
            <a:ext cx="7304314" cy="1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31886" r="12834" b="40782"/>
          <a:stretch>
            <a:fillRect/>
          </a:stretch>
        </p:blipFill>
        <p:spPr bwMode="auto">
          <a:xfrm>
            <a:off x="761999" y="533400"/>
            <a:ext cx="7027221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Answers</a:t>
            </a:r>
          </a:p>
          <a:p>
            <a:r>
              <a:rPr lang="en-US" dirty="0" smtClean="0"/>
              <a:t>a. 4.79 X 10</a:t>
            </a:r>
            <a:r>
              <a:rPr lang="en-US" baseline="30000" dirty="0" smtClean="0"/>
              <a:t>24</a:t>
            </a:r>
            <a:r>
              <a:rPr lang="en-US" dirty="0" smtClean="0"/>
              <a:t> atoms Li</a:t>
            </a:r>
          </a:p>
          <a:p>
            <a:r>
              <a:rPr lang="en-US" dirty="0" smtClean="0"/>
              <a:t>b. 6.68 X 10</a:t>
            </a:r>
            <a:r>
              <a:rPr lang="en-US" baseline="30000" dirty="0" smtClean="0"/>
              <a:t>20</a:t>
            </a:r>
            <a:r>
              <a:rPr lang="en-US" dirty="0" smtClean="0"/>
              <a:t> atoms </a:t>
            </a:r>
            <a:r>
              <a:rPr lang="en-US" dirty="0" err="1" smtClean="0"/>
              <a:t>Pb</a:t>
            </a:r>
            <a:endParaRPr lang="en-US" dirty="0" smtClean="0"/>
          </a:p>
          <a:p>
            <a:r>
              <a:rPr lang="en-US" dirty="0" smtClean="0"/>
              <a:t>c. 3.45 X 10</a:t>
            </a:r>
            <a:r>
              <a:rPr lang="en-US" baseline="30000" dirty="0" smtClean="0"/>
              <a:t>22</a:t>
            </a:r>
            <a:r>
              <a:rPr lang="en-US" dirty="0" smtClean="0"/>
              <a:t> atoms Hg </a:t>
            </a:r>
          </a:p>
          <a:p>
            <a:r>
              <a:rPr lang="en-US" dirty="0" smtClean="0"/>
              <a:t>d. 9.77 X 10</a:t>
            </a:r>
            <a:r>
              <a:rPr lang="en-US" baseline="30000" dirty="0" smtClean="0"/>
              <a:t>23</a:t>
            </a:r>
            <a:r>
              <a:rPr lang="en-US" dirty="0" smtClean="0"/>
              <a:t> </a:t>
            </a:r>
            <a:r>
              <a:rPr lang="en-US" dirty="0"/>
              <a:t>atoms </a:t>
            </a:r>
            <a:r>
              <a:rPr lang="en-US" dirty="0" smtClean="0"/>
              <a:t>Si</a:t>
            </a:r>
          </a:p>
          <a:p>
            <a:r>
              <a:rPr lang="en-US" dirty="0"/>
              <a:t>e</a:t>
            </a:r>
            <a:r>
              <a:rPr lang="en-US" dirty="0" smtClean="0"/>
              <a:t>. </a:t>
            </a:r>
            <a:r>
              <a:rPr lang="en-US" dirty="0"/>
              <a:t>1.51 X 10</a:t>
            </a:r>
            <a:r>
              <a:rPr lang="en-US" baseline="30000" dirty="0"/>
              <a:t>24</a:t>
            </a:r>
            <a:r>
              <a:rPr lang="en-US" dirty="0"/>
              <a:t> atoms </a:t>
            </a:r>
            <a:r>
              <a:rPr lang="en-US" dirty="0" smtClean="0"/>
              <a:t>Ti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t="31886" r="12834" b="43415"/>
          <a:stretch/>
        </p:blipFill>
        <p:spPr bwMode="auto">
          <a:xfrm>
            <a:off x="803786" y="152400"/>
            <a:ext cx="7027221" cy="245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0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Note: Mass must always be converted to moles before being converted to atoms, and atoms must first be converted </a:t>
            </a:r>
            <a:r>
              <a:rPr lang="en-US"/>
              <a:t>to </a:t>
            </a:r>
            <a:r>
              <a:rPr lang="en-US" smtClean="0"/>
              <a:t>moles.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42735" r="5449" b="26923"/>
          <a:stretch>
            <a:fillRect/>
          </a:stretch>
        </p:blipFill>
        <p:spPr bwMode="auto">
          <a:xfrm>
            <a:off x="152400" y="408039"/>
            <a:ext cx="865031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Although </a:t>
            </a:r>
            <a:r>
              <a:rPr lang="en-US" dirty="0"/>
              <a:t>this is a two step process , you can make this conversion in one step</a:t>
            </a:r>
            <a:r>
              <a:rPr lang="en-US" dirty="0" smtClean="0"/>
              <a:t>.</a:t>
            </a:r>
          </a:p>
          <a:p>
            <a:r>
              <a:rPr lang="en-US" dirty="0"/>
              <a:t>Ex. How many molecules are in 1.00 g of H</a:t>
            </a:r>
            <a:r>
              <a:rPr lang="en-US" baseline="-25000" dirty="0"/>
              <a:t>2</a:t>
            </a:r>
            <a:r>
              <a:rPr lang="en-US" dirty="0"/>
              <a:t>O?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42735" r="5449" b="26923"/>
          <a:stretch>
            <a:fillRect/>
          </a:stretch>
        </p:blipFill>
        <p:spPr bwMode="auto">
          <a:xfrm>
            <a:off x="152400" y="408039"/>
            <a:ext cx="865031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</a:t>
            </a:r>
            <a:r>
              <a:rPr lang="en-US" dirty="0"/>
              <a:t>. How many molecules are in 1.00 g of H</a:t>
            </a:r>
            <a:r>
              <a:rPr lang="en-US" baseline="-25000" dirty="0"/>
              <a:t>2</a:t>
            </a:r>
            <a:r>
              <a:rPr lang="en-US" dirty="0"/>
              <a:t>O? </a:t>
            </a:r>
          </a:p>
          <a:p>
            <a:r>
              <a:rPr lang="en-US" dirty="0"/>
              <a:t>You can set up the calculation like this: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units all cancel to give the answer in molecules of H</a:t>
            </a:r>
            <a:r>
              <a:rPr lang="en-US" b="1" baseline="-25000" dirty="0"/>
              <a:t>2</a:t>
            </a:r>
            <a:r>
              <a:rPr lang="en-US" b="1" dirty="0"/>
              <a:t>O.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42735" r="5449" b="26923"/>
          <a:stretch>
            <a:fillRect/>
          </a:stretch>
        </p:blipFill>
        <p:spPr bwMode="auto">
          <a:xfrm>
            <a:off x="381000" y="228600"/>
            <a:ext cx="8229600" cy="22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60043" r="37716" b="27777"/>
          <a:stretch/>
        </p:blipFill>
        <p:spPr bwMode="auto">
          <a:xfrm>
            <a:off x="853440" y="3706761"/>
            <a:ext cx="625528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Answers</a:t>
            </a:r>
          </a:p>
          <a:p>
            <a:r>
              <a:rPr lang="en-US" dirty="0"/>
              <a:t>a. </a:t>
            </a:r>
            <a:r>
              <a:rPr lang="en-US" dirty="0" smtClean="0"/>
              <a:t>2.09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/>
              <a:t>3</a:t>
            </a:r>
            <a:r>
              <a:rPr lang="en-US" dirty="0" smtClean="0"/>
              <a:t> g Bi</a:t>
            </a:r>
            <a:endParaRPr lang="en-US" dirty="0"/>
          </a:p>
          <a:p>
            <a:r>
              <a:rPr lang="en-US" dirty="0"/>
              <a:t>b. </a:t>
            </a:r>
            <a:r>
              <a:rPr lang="en-US" dirty="0" smtClean="0"/>
              <a:t>91.3 g </a:t>
            </a:r>
            <a:r>
              <a:rPr lang="en-US" dirty="0" err="1" smtClean="0"/>
              <a:t>Mn</a:t>
            </a:r>
            <a:endParaRPr lang="en-US" dirty="0"/>
          </a:p>
          <a:p>
            <a:r>
              <a:rPr lang="en-US" dirty="0"/>
              <a:t>c. </a:t>
            </a:r>
            <a:r>
              <a:rPr lang="en-US" dirty="0" smtClean="0"/>
              <a:t>0.226 g He</a:t>
            </a:r>
            <a:endParaRPr lang="en-US" dirty="0"/>
          </a:p>
          <a:p>
            <a:r>
              <a:rPr lang="en-US" dirty="0" smtClean="0"/>
              <a:t>d. 3.49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/>
              <a:t>-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g </a:t>
            </a:r>
            <a:r>
              <a:rPr lang="en-US" dirty="0" smtClean="0"/>
              <a:t>N</a:t>
            </a:r>
          </a:p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smtClean="0"/>
              <a:t>5.93 </a:t>
            </a:r>
            <a:r>
              <a:rPr lang="en-US" dirty="0"/>
              <a:t>X </a:t>
            </a:r>
            <a:r>
              <a:rPr lang="en-US" smtClean="0"/>
              <a:t>10</a:t>
            </a:r>
            <a:r>
              <a:rPr lang="en-US" baseline="30000" smtClean="0"/>
              <a:t>-7</a:t>
            </a:r>
            <a:r>
              <a:rPr lang="en-US" smtClean="0"/>
              <a:t> g U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57478" r="11539" b="13461"/>
          <a:stretch>
            <a:fillRect/>
          </a:stretch>
        </p:blipFill>
        <p:spPr bwMode="auto">
          <a:xfrm>
            <a:off x="1010265" y="152400"/>
            <a:ext cx="6477000" cy="26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57478" r="11539" b="13461"/>
          <a:stretch>
            <a:fillRect/>
          </a:stretch>
        </p:blipFill>
        <p:spPr bwMode="auto">
          <a:xfrm>
            <a:off x="983226" y="228600"/>
            <a:ext cx="6477000" cy="26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Molar Mass of Compounds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A </a:t>
            </a:r>
            <a:r>
              <a:rPr lang="en-US" dirty="0"/>
              <a:t>mole of a compound would contain </a:t>
            </a:r>
            <a:r>
              <a:rPr lang="en-US" dirty="0" err="1"/>
              <a:t>Avagadro’s</a:t>
            </a:r>
            <a:r>
              <a:rPr lang="en-US" dirty="0"/>
              <a:t> number of molecules of that compound</a:t>
            </a:r>
            <a:r>
              <a:rPr lang="en-US" dirty="0" smtClean="0"/>
              <a:t>.</a:t>
            </a:r>
          </a:p>
          <a:p>
            <a:r>
              <a:rPr lang="en-US" dirty="0"/>
              <a:t>The mass of a mole of a compound equals the sum of the masses of every particle that makes up the compound.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11.1 Measuring Matter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Counting Particles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What is a mole (commonly abbreviated </a:t>
            </a:r>
            <a:r>
              <a:rPr lang="en-US" b="1" dirty="0" err="1"/>
              <a:t>mol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The mole is the SI unit to measure the amount of a substance.</a:t>
            </a:r>
          </a:p>
          <a:p>
            <a:r>
              <a:rPr lang="en-US" b="1" dirty="0" smtClean="0"/>
              <a:t>It is the number of representative particles, carbon atoms, in exactly 12g of pure carbon-12.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Molar Mass of Compounds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</a:t>
            </a:r>
            <a:r>
              <a:rPr lang="en-US" dirty="0"/>
              <a:t>. What is the mass of </a:t>
            </a:r>
            <a:r>
              <a:rPr lang="en-US" dirty="0" smtClean="0"/>
              <a:t>one </a:t>
            </a:r>
            <a:r>
              <a:rPr lang="en-US" smtClean="0"/>
              <a:t>mole of potassium </a:t>
            </a:r>
            <a:r>
              <a:rPr lang="en-US" dirty="0"/>
              <a:t>chromate (K</a:t>
            </a:r>
            <a:r>
              <a:rPr lang="en-US" baseline="-25000" dirty="0"/>
              <a:t>2</a:t>
            </a:r>
            <a:r>
              <a:rPr lang="en-US" dirty="0"/>
              <a:t>CrO</a:t>
            </a:r>
            <a:r>
              <a:rPr lang="en-US" baseline="-25000" dirty="0"/>
              <a:t>4</a:t>
            </a:r>
            <a:r>
              <a:rPr lang="en-US" dirty="0"/>
              <a:t>)?</a:t>
            </a:r>
          </a:p>
          <a:p>
            <a:r>
              <a:rPr lang="en-US" dirty="0"/>
              <a:t>Use the periodic table to find the molar mass of each element and multiply it by the subscript. 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                      </a:t>
            </a:r>
            <a:r>
              <a:rPr lang="en-US" dirty="0" smtClean="0"/>
              <a:t> K    </a:t>
            </a:r>
            <a:r>
              <a:rPr lang="en-US" dirty="0"/>
              <a:t>39.1g  X  2 =  78.2g</a:t>
            </a:r>
          </a:p>
          <a:p>
            <a:r>
              <a:rPr lang="en-US" dirty="0"/>
              <a:t>                      Cr   52.0g  X  1 =  52.0g</a:t>
            </a:r>
          </a:p>
          <a:p>
            <a:r>
              <a:rPr lang="en-US" dirty="0"/>
              <a:t>                      O    16.0g  X  4 =  </a:t>
            </a:r>
            <a:r>
              <a:rPr lang="en-US" u="sng" dirty="0"/>
              <a:t>64.0g</a:t>
            </a:r>
            <a:endParaRPr lang="en-US" dirty="0"/>
          </a:p>
          <a:p>
            <a:r>
              <a:rPr lang="en-US" dirty="0"/>
              <a:t>Molar mass of  K</a:t>
            </a:r>
            <a:r>
              <a:rPr lang="en-US" baseline="-25000" dirty="0"/>
              <a:t>2</a:t>
            </a:r>
            <a:r>
              <a:rPr lang="en-US" dirty="0"/>
              <a:t>CrO</a:t>
            </a:r>
            <a:r>
              <a:rPr lang="en-US" baseline="-25000" dirty="0"/>
              <a:t>4 </a:t>
            </a:r>
            <a:r>
              <a:rPr lang="en-US" dirty="0"/>
              <a:t>=   </a:t>
            </a:r>
            <a:r>
              <a:rPr lang="en-US" dirty="0" smtClean="0"/>
              <a:t>     </a:t>
            </a:r>
            <a:r>
              <a:rPr lang="en-US" dirty="0"/>
              <a:t>194.2g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irc_mi" descr="Mole%20calculation%20exampl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2244"/>
            <a:ext cx="7696200" cy="56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2735" r="6892" b="34828"/>
          <a:stretch>
            <a:fillRect/>
          </a:stretch>
        </p:blipFill>
        <p:spPr bwMode="auto">
          <a:xfrm>
            <a:off x="381000" y="1676400"/>
            <a:ext cx="837279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NaOH</a:t>
            </a:r>
            <a:r>
              <a:rPr lang="en-US" dirty="0" smtClean="0"/>
              <a:t> – 40.00 g</a:t>
            </a:r>
          </a:p>
          <a:p>
            <a:r>
              <a:rPr lang="en-US" dirty="0" smtClean="0"/>
              <a:t>CaCl</a:t>
            </a:r>
            <a:r>
              <a:rPr lang="en-US" baseline="-25000" dirty="0" smtClean="0"/>
              <a:t>2</a:t>
            </a:r>
            <a:r>
              <a:rPr lang="en-US" dirty="0" smtClean="0"/>
              <a:t> – 110.98g</a:t>
            </a:r>
          </a:p>
          <a:p>
            <a:r>
              <a:rPr lang="en-US" dirty="0" smtClean="0"/>
              <a:t>KC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– 98.14 g</a:t>
            </a:r>
          </a:p>
          <a:p>
            <a:r>
              <a:rPr lang="en-US" dirty="0" err="1" smtClean="0"/>
              <a:t>Sr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baseline="-25000" dirty="0"/>
              <a:t>2</a:t>
            </a:r>
            <a:r>
              <a:rPr lang="en-US" dirty="0" smtClean="0"/>
              <a:t> – 211.64g</a:t>
            </a:r>
          </a:p>
          <a:p>
            <a:r>
              <a:rPr lang="en-US" dirty="0" smtClean="0"/>
              <a:t>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/>
              <a:t> 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- 149.10g</a:t>
            </a:r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2735" r="6892" b="34828"/>
          <a:stretch>
            <a:fillRect/>
          </a:stretch>
        </p:blipFill>
        <p:spPr bwMode="auto">
          <a:xfrm>
            <a:off x="228600" y="457200"/>
            <a:ext cx="837279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 – 46.07g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  <a:r>
              <a:rPr lang="en-US" dirty="0" smtClean="0"/>
              <a:t>- 342.30 g</a:t>
            </a:r>
          </a:p>
          <a:p>
            <a:r>
              <a:rPr lang="en-US" dirty="0" smtClean="0"/>
              <a:t>HCN – 27.03 g </a:t>
            </a:r>
          </a:p>
          <a:p>
            <a:r>
              <a:rPr lang="en-US" dirty="0" smtClean="0"/>
              <a:t>CCl</a:t>
            </a:r>
            <a:r>
              <a:rPr lang="en-US" baseline="-25000" dirty="0" smtClean="0"/>
              <a:t>4</a:t>
            </a:r>
            <a:r>
              <a:rPr lang="en-US" dirty="0" smtClean="0"/>
              <a:t>- 153.81 g</a:t>
            </a:r>
          </a:p>
          <a:p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O – 18.02g</a:t>
            </a:r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2735" r="6892" b="34828"/>
          <a:stretch>
            <a:fillRect/>
          </a:stretch>
        </p:blipFill>
        <p:spPr bwMode="auto">
          <a:xfrm>
            <a:off x="228600" y="457200"/>
            <a:ext cx="837279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Moles of a gas to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One mole of any gas at Standard Temperature and Pressure, occupies a volume of </a:t>
            </a:r>
            <a:r>
              <a:rPr lang="en-US" b="1" i="1" u="sng" dirty="0" smtClean="0"/>
              <a:t>22.4 Liters</a:t>
            </a:r>
          </a:p>
          <a:p>
            <a:r>
              <a:rPr lang="en-US" dirty="0" smtClean="0"/>
              <a:t> STP – Standard Temperature and </a:t>
            </a:r>
            <a:r>
              <a:rPr lang="en-US" smtClean="0"/>
              <a:t>Pressure    </a:t>
            </a:r>
            <a:r>
              <a:rPr lang="en-US" smtClean="0"/>
              <a:t>(0</a:t>
            </a:r>
            <a:r>
              <a:rPr lang="en-US" baseline="30000" smtClean="0"/>
              <a:t>o</a:t>
            </a:r>
            <a:r>
              <a:rPr lang="en-US" smtClean="0"/>
              <a:t>C</a:t>
            </a:r>
            <a:r>
              <a:rPr lang="en-US" dirty="0" smtClean="0"/>
              <a:t>) (pressure at sea level 101kPa)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46401" r="43607" b="46402"/>
          <a:stretch/>
        </p:blipFill>
        <p:spPr bwMode="auto">
          <a:xfrm>
            <a:off x="1219200" y="4343400"/>
            <a:ext cx="6128818" cy="113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Moles of a gas to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Ex. What is the volume of 2.5 moles of gas at STP?</a:t>
            </a:r>
          </a:p>
          <a:p>
            <a:r>
              <a:rPr lang="en-US" dirty="0" smtClean="0"/>
              <a:t>2.5 </a:t>
            </a:r>
            <a:r>
              <a:rPr lang="en-US" dirty="0" err="1" smtClean="0"/>
              <a:t>mol</a:t>
            </a:r>
            <a:r>
              <a:rPr lang="en-US" dirty="0" smtClean="0"/>
              <a:t>  X                 =   61L of Gas</a:t>
            </a:r>
          </a:p>
          <a:p>
            <a:endParaRPr lang="en-US" dirty="0"/>
          </a:p>
          <a:p>
            <a:r>
              <a:rPr lang="en-US" dirty="0" smtClean="0"/>
              <a:t>Ex What is the volume of 2g of H</a:t>
            </a:r>
            <a:r>
              <a:rPr lang="en-US" baseline="-25000" dirty="0" smtClean="0"/>
              <a:t>2</a:t>
            </a:r>
            <a:r>
              <a:rPr lang="en-US" dirty="0" smtClean="0"/>
              <a:t> gas at STP? </a:t>
            </a:r>
          </a:p>
          <a:p>
            <a:r>
              <a:rPr lang="en-US" dirty="0" smtClean="0"/>
              <a:t>First convert mass to moles.</a:t>
            </a:r>
          </a:p>
          <a:p>
            <a:r>
              <a:rPr lang="en-US" dirty="0"/>
              <a:t>2</a:t>
            </a:r>
            <a:r>
              <a:rPr lang="en-US" smtClean="0"/>
              <a:t>gH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dirty="0" smtClean="0"/>
              <a:t>X  </a:t>
            </a:r>
            <a:r>
              <a:rPr lang="en-US" u="sng" dirty="0" smtClean="0"/>
              <a:t>1 mole </a:t>
            </a:r>
            <a:r>
              <a:rPr lang="en-US" u="sng" dirty="0"/>
              <a:t>H</a:t>
            </a:r>
            <a:r>
              <a:rPr lang="en-US" u="sng" baseline="-25000" dirty="0"/>
              <a:t>2</a:t>
            </a:r>
            <a:r>
              <a:rPr lang="en-US" dirty="0" smtClean="0"/>
              <a:t>  X                  </a:t>
            </a:r>
            <a:r>
              <a:rPr lang="en-US" b="1" smtClean="0"/>
              <a:t>= 22.4L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dirty="0" smtClean="0"/>
              <a:t>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2 g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 smtClean="0"/>
              <a:t>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9" t="46401" r="48934" b="46402"/>
          <a:stretch/>
        </p:blipFill>
        <p:spPr bwMode="auto">
          <a:xfrm>
            <a:off x="2667000" y="2514600"/>
            <a:ext cx="1143000" cy="102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9" t="46401" r="48934" b="46402"/>
          <a:stretch/>
        </p:blipFill>
        <p:spPr bwMode="auto">
          <a:xfrm>
            <a:off x="4114800" y="4495800"/>
            <a:ext cx="1569344" cy="14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le_road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9"/>
          <a:stretch>
            <a:fillRect/>
          </a:stretch>
        </p:blipFill>
        <p:spPr bwMode="auto">
          <a:xfrm>
            <a:off x="1143000" y="990600"/>
            <a:ext cx="6705600" cy="5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8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37879" r="11648" b="25568"/>
          <a:stretch/>
        </p:blipFill>
        <p:spPr bwMode="auto">
          <a:xfrm>
            <a:off x="609601" y="304800"/>
            <a:ext cx="7086600" cy="24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9754" r="1847" b="8996"/>
          <a:stretch/>
        </p:blipFill>
        <p:spPr bwMode="auto">
          <a:xfrm>
            <a:off x="137163" y="2895600"/>
            <a:ext cx="90068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t="32576" r="23011" b="27083"/>
          <a:stretch/>
        </p:blipFill>
        <p:spPr bwMode="auto">
          <a:xfrm>
            <a:off x="685800" y="762000"/>
            <a:ext cx="6824730" cy="499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A mole of anything contains </a:t>
            </a:r>
            <a:r>
              <a:rPr lang="en-US" b="1" dirty="0" smtClean="0"/>
              <a:t>6.02 X 10</a:t>
            </a:r>
            <a:r>
              <a:rPr lang="en-US" b="1" baseline="30000" dirty="0" smtClean="0"/>
              <a:t>23 </a:t>
            </a:r>
            <a:r>
              <a:rPr lang="en-US" dirty="0" smtClean="0"/>
              <a:t>representative particles. </a:t>
            </a:r>
          </a:p>
          <a:p>
            <a:r>
              <a:rPr lang="en-US" dirty="0" smtClean="0"/>
              <a:t>A representative particle is any kind of particle such as atoms, molecules, formula units, electrons, or ions.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31548" r="18005" b="16015"/>
          <a:stretch/>
        </p:blipFill>
        <p:spPr bwMode="auto">
          <a:xfrm>
            <a:off x="1446894" y="3196658"/>
            <a:ext cx="5792106" cy="33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16099" r="24431" b="13258"/>
          <a:stretch/>
        </p:blipFill>
        <p:spPr bwMode="auto">
          <a:xfrm>
            <a:off x="685800" y="1219200"/>
            <a:ext cx="7620000" cy="110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0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16099" r="24431" b="13258"/>
          <a:stretch/>
        </p:blipFill>
        <p:spPr bwMode="auto">
          <a:xfrm>
            <a:off x="678873" y="-4572000"/>
            <a:ext cx="7620000" cy="110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0" t="21022" r="25853" b="11932"/>
          <a:stretch/>
        </p:blipFill>
        <p:spPr bwMode="auto">
          <a:xfrm>
            <a:off x="1524000" y="61087"/>
            <a:ext cx="5673437" cy="67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7" t="12690" r="26420" b="18939"/>
          <a:stretch/>
        </p:blipFill>
        <p:spPr bwMode="auto">
          <a:xfrm>
            <a:off x="2168236" y="152400"/>
            <a:ext cx="5126182" cy="68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Empirical and Molecular Formulas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Percent Composition from the chemical </a:t>
            </a:r>
            <a:r>
              <a:rPr lang="en-US" b="1" dirty="0" smtClean="0"/>
              <a:t>formula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/>
              <a:t>The percent by mass of all the elements of a compound is called the </a:t>
            </a:r>
            <a:r>
              <a:rPr lang="en-US" b="1" dirty="0"/>
              <a:t>percent composition </a:t>
            </a:r>
            <a:r>
              <a:rPr lang="en-US" dirty="0"/>
              <a:t>of a compound.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4" t="51495" r="26039" b="41054"/>
          <a:stretch/>
        </p:blipFill>
        <p:spPr bwMode="auto">
          <a:xfrm>
            <a:off x="350027" y="2819400"/>
            <a:ext cx="7211916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Percent Composition from the Chemical Formula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Calculate the mass of each element in a compound and divide this value by the molar mass of the compound</a:t>
            </a:r>
            <a:endParaRPr lang="en-US" dirty="0"/>
          </a:p>
          <a:p>
            <a:r>
              <a:rPr lang="en-US" b="1" dirty="0"/>
              <a:t>Ex. What is the percent composition of H and O in water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Mass of H = 2 X 1.01g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Mass of O = 16.00g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Ex. What is the percent composition of H and O in water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42543" r="39484" b="47649"/>
          <a:stretch>
            <a:fillRect/>
          </a:stretch>
        </p:blipFill>
        <p:spPr bwMode="auto">
          <a:xfrm>
            <a:off x="762000" y="2460048"/>
            <a:ext cx="6583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62820" r="38269" b="26282"/>
          <a:stretch>
            <a:fillRect/>
          </a:stretch>
        </p:blipFill>
        <p:spPr bwMode="auto">
          <a:xfrm>
            <a:off x="1239440" y="4191000"/>
            <a:ext cx="64472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22008" r="32211" b="54488"/>
          <a:stretch>
            <a:fillRect/>
          </a:stretch>
        </p:blipFill>
        <p:spPr bwMode="auto">
          <a:xfrm>
            <a:off x="27709" y="685800"/>
            <a:ext cx="8452160" cy="26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Empirical </a:t>
            </a:r>
            <a:r>
              <a:rPr lang="en-US" b="1" dirty="0"/>
              <a:t>Formula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empirical formula for a compound is the smallest whole number ratio of the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Avagadro’s</a:t>
            </a:r>
            <a:r>
              <a:rPr lang="en-US" b="1" dirty="0" smtClean="0"/>
              <a:t> Number (6.02 X 10</a:t>
            </a:r>
            <a:r>
              <a:rPr lang="en-US" b="1" baseline="30000" dirty="0" smtClean="0"/>
              <a:t>23</a:t>
            </a:r>
            <a:r>
              <a:rPr lang="en-US" b="1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602,000,000,000,000,000,000,000,000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Converting Moles to Particles and Particles to Moles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41667" r="35898" b="49573"/>
          <a:stretch>
            <a:fillRect/>
          </a:stretch>
        </p:blipFill>
        <p:spPr bwMode="auto">
          <a:xfrm>
            <a:off x="-152400" y="4800600"/>
            <a:ext cx="8642766" cy="110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edia-1.web.britannica.com/eb-media/19/8419-004-32E3EE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64" y="47625"/>
            <a:ext cx="2053936" cy="21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Formula specifies the actual number of atoms of each element in one molecule or formula unit of a substance.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36752" r="31891" b="21153"/>
          <a:stretch>
            <a:fillRect/>
          </a:stretch>
        </p:blipFill>
        <p:spPr bwMode="auto">
          <a:xfrm>
            <a:off x="685800" y="914400"/>
            <a:ext cx="759896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42. 36.11% </a:t>
            </a:r>
            <a:r>
              <a:rPr lang="en-US" dirty="0" err="1" smtClean="0"/>
              <a:t>Ca</a:t>
            </a:r>
            <a:r>
              <a:rPr lang="en-US" dirty="0" smtClean="0"/>
              <a:t>, 63.89%Cl</a:t>
            </a:r>
          </a:p>
          <a:p>
            <a:r>
              <a:rPr lang="en-US" dirty="0" smtClean="0"/>
              <a:t>43. 32.37% Na, 22.58% S, 45.05% O</a:t>
            </a:r>
          </a:p>
          <a:p>
            <a:r>
              <a:rPr lang="en-US" dirty="0" smtClean="0"/>
              <a:t>44.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/>
              <a:t>3</a:t>
            </a:r>
            <a:endParaRPr lang="en-US" baseline="-25000" dirty="0" smtClean="0"/>
          </a:p>
          <a:p>
            <a:r>
              <a:rPr lang="en-US" dirty="0" smtClean="0"/>
              <a:t>45. 3.08% H, 31.61% P, 65.31%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u="sng" dirty="0" smtClean="0"/>
              <a:t>Empirical Formula </a:t>
            </a:r>
            <a:r>
              <a:rPr lang="en-US" dirty="0" smtClean="0"/>
              <a:t>for a compound is the formula with the smallest whole number mole ratio of the elements.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quantummechanics.mchmultimedia.com/wp-content/uploads/2011/08/003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83527"/>
            <a:ext cx="4800814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hcuw_5nsmpc/TPxSjYsj12I/AAAAAAAAAAw/OclZnd7WmFQ/s1600/em.bm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4373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Empirical Formula from Percent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three step process:</a:t>
            </a:r>
          </a:p>
          <a:p>
            <a:r>
              <a:rPr lang="en-US" dirty="0" smtClean="0"/>
              <a:t>Step 1: Assume that the total mass of the substance is 100g and express the percent of each element in grams.</a:t>
            </a:r>
          </a:p>
          <a:p>
            <a:r>
              <a:rPr lang="en-US" dirty="0" smtClean="0"/>
              <a:t>Step 2: Convert the mass of each element to moles.</a:t>
            </a:r>
          </a:p>
          <a:p>
            <a:r>
              <a:rPr lang="en-US" dirty="0" smtClean="0"/>
              <a:t>Step 3: Convert the mole ratios to whole numbers by dividing by the smallest mole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Ex: The percent composition of a an oxide of sulfur is </a:t>
            </a:r>
            <a:r>
              <a:rPr lang="en-US" sz="3100" b="1" dirty="0" smtClean="0"/>
              <a:t>40.05</a:t>
            </a:r>
            <a:r>
              <a:rPr lang="en-US" sz="3100" b="1" dirty="0"/>
              <a:t>% S and 59.95% O, what is the empirical formula?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Step 1: Assume that the total mass of the substance is 100g and express the percent of each element in grams</a:t>
            </a:r>
            <a:r>
              <a:rPr lang="en-US" sz="2800" dirty="0" smtClean="0"/>
              <a:t>.  40.05g S  and  59.95g O</a:t>
            </a:r>
            <a:endParaRPr lang="en-US" sz="2800" dirty="0"/>
          </a:p>
          <a:p>
            <a:r>
              <a:rPr lang="en-US" sz="2800" dirty="0"/>
              <a:t>Step 2: Convert the mass of </a:t>
            </a:r>
            <a:r>
              <a:rPr lang="en-US" sz="2800" dirty="0" smtClean="0"/>
              <a:t>each </a:t>
            </a:r>
            <a:r>
              <a:rPr lang="en-US" sz="2800" dirty="0"/>
              <a:t>element to moles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Step </a:t>
            </a:r>
            <a:r>
              <a:rPr lang="en-US" sz="2800" dirty="0"/>
              <a:t>3: Convert the mole ratios to whole numbers by dividing by the smallest mole value</a:t>
            </a:r>
            <a:r>
              <a:rPr lang="en-US" sz="2800" dirty="0" smtClean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4" t="35322" r="14204" b="50095"/>
          <a:stretch/>
        </p:blipFill>
        <p:spPr bwMode="auto">
          <a:xfrm>
            <a:off x="1066800" y="3061854"/>
            <a:ext cx="3255818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0" t="74432" r="18466" b="12784"/>
          <a:stretch/>
        </p:blipFill>
        <p:spPr bwMode="auto">
          <a:xfrm>
            <a:off x="1066800" y="5334000"/>
            <a:ext cx="2604654" cy="9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Ex: The percent composition of a an oxide of sulfur is 40.5% S and 59.95% O, what is the empirical formula?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/>
              <a:t>Step 1: Assume that the total mass of the substance is 100g and express the percent of each element in grams</a:t>
            </a:r>
            <a:r>
              <a:rPr lang="en-US" sz="2000" dirty="0" smtClean="0"/>
              <a:t>.  40.5g S  and  59.95g O</a:t>
            </a:r>
            <a:endParaRPr lang="en-US" sz="2000" dirty="0"/>
          </a:p>
          <a:p>
            <a:r>
              <a:rPr lang="en-US" sz="2000" dirty="0"/>
              <a:t>Step 2: Convert the mass of </a:t>
            </a:r>
            <a:r>
              <a:rPr lang="en-US" sz="2000" dirty="0" smtClean="0"/>
              <a:t>each </a:t>
            </a:r>
            <a:r>
              <a:rPr lang="en-US" sz="2000" dirty="0"/>
              <a:t>element to moles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Step </a:t>
            </a:r>
            <a:r>
              <a:rPr lang="en-US" sz="2000" dirty="0"/>
              <a:t>3: Convert the mole ratios to whole </a:t>
            </a:r>
            <a:r>
              <a:rPr lang="en-US" sz="2000" dirty="0" smtClean="0"/>
              <a:t>                                                  numbers </a:t>
            </a:r>
            <a:r>
              <a:rPr lang="en-US" sz="2000" dirty="0"/>
              <a:t>by dividing by the smallest mole value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4000" dirty="0"/>
              <a:t>The simplest whole  number mole </a:t>
            </a:r>
            <a:r>
              <a:rPr lang="en-US" sz="4000" dirty="0" smtClean="0"/>
              <a:t>ratio </a:t>
            </a:r>
            <a:r>
              <a:rPr lang="en-US" sz="4000" dirty="0"/>
              <a:t>of S atoms to O atoms is 1:3,                               so the </a:t>
            </a:r>
            <a:r>
              <a:rPr lang="en-US" sz="4000" b="1" u="sng" dirty="0"/>
              <a:t>empirical formula is SO</a:t>
            </a:r>
            <a:r>
              <a:rPr lang="en-US" sz="4000" b="1" u="sng" baseline="-25000" dirty="0"/>
              <a:t>3</a:t>
            </a:r>
            <a:r>
              <a:rPr lang="en-US" sz="4000" b="1" u="sng" dirty="0"/>
              <a:t>             </a:t>
            </a:r>
          </a:p>
          <a:p>
            <a:endParaRPr lang="en-US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4" t="35322" r="14204" b="50095"/>
          <a:stretch/>
        </p:blipFill>
        <p:spPr bwMode="auto">
          <a:xfrm>
            <a:off x="6248400" y="1979136"/>
            <a:ext cx="2667000" cy="87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0" t="74432" r="18466" b="12784"/>
          <a:stretch/>
        </p:blipFill>
        <p:spPr bwMode="auto">
          <a:xfrm>
            <a:off x="6096000" y="3048000"/>
            <a:ext cx="2604654" cy="9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t="28977" r="11506" b="21562"/>
          <a:stretch/>
        </p:blipFill>
        <p:spPr bwMode="auto">
          <a:xfrm>
            <a:off x="1143000" y="457200"/>
            <a:ext cx="7195527" cy="512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0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18182" r="13067"/>
          <a:stretch/>
        </p:blipFill>
        <p:spPr bwMode="auto">
          <a:xfrm>
            <a:off x="1828800" y="381000"/>
            <a:ext cx="5562600" cy="673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0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36752" r="31891" b="21153"/>
          <a:stretch>
            <a:fillRect/>
          </a:stretch>
        </p:blipFill>
        <p:spPr bwMode="auto">
          <a:xfrm>
            <a:off x="838200" y="381000"/>
            <a:ext cx="759896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t="47435" r="37784" b="35471"/>
          <a:stretch/>
        </p:blipFill>
        <p:spPr bwMode="auto">
          <a:xfrm>
            <a:off x="853240" y="1905000"/>
            <a:ext cx="7333498" cy="19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46.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                     49. C</a:t>
            </a:r>
            <a:r>
              <a:rPr lang="en-US" baseline="-25000" dirty="0" smtClean="0"/>
              <a:t>9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47. Al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                     50. Mg(ClO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baseline="-25000" dirty="0"/>
              <a:t>2</a:t>
            </a:r>
            <a:endParaRPr lang="en-US" dirty="0" smtClean="0"/>
          </a:p>
          <a:p>
            <a:r>
              <a:rPr lang="en-US" dirty="0" smtClean="0"/>
              <a:t>48.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40759" r="31891" b="24740"/>
          <a:stretch/>
        </p:blipFill>
        <p:spPr bwMode="auto">
          <a:xfrm>
            <a:off x="1143000" y="609600"/>
            <a:ext cx="5950857" cy="29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21581" r="33495" b="18590"/>
          <a:stretch>
            <a:fillRect/>
          </a:stretch>
        </p:blipFill>
        <p:spPr bwMode="auto">
          <a:xfrm>
            <a:off x="1143000" y="457200"/>
            <a:ext cx="653008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t0.gstatic.com/images?q=tbn:ANd9GcTjEzAGkHuWKUrCTmDSHlJ4goggTs0HZd6UAyWS5SdC0MpwaEXi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335155" cy="36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3.bp.blogspot.com/_4koCekkeJQ4/TTNiybjZrEI/AAAAAAAAADE/NznXi8CWWDs/s1600/AAAUAUN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650962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reptox.csst.qc.ca/documents/simdut/guideang/Images/P07Formul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04" y="3352800"/>
            <a:ext cx="43529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yu.edu/pages/mathmol/txtbk2/formula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70" y="609600"/>
            <a:ext cx="41052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23810" r="27556" b="25568"/>
          <a:stretch/>
        </p:blipFill>
        <p:spPr bwMode="auto">
          <a:xfrm>
            <a:off x="990600" y="685800"/>
            <a:ext cx="6989619" cy="576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0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molecular formula specifies the actual number of atoms of each element in one molecule or formula unit of a substance. </a:t>
            </a:r>
          </a:p>
          <a:p>
            <a:r>
              <a:rPr lang="en-US" dirty="0" smtClean="0"/>
              <a:t>EX acetylene,C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benzene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nitrogen dioxide </a:t>
            </a:r>
            <a:r>
              <a:rPr lang="en-US" dirty="0" smtClean="0"/>
              <a:t>NO</a:t>
            </a:r>
            <a:r>
              <a:rPr lang="en-US" baseline="-25000" dirty="0"/>
              <a:t>2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err="1"/>
              <a:t>dinitrogen</a:t>
            </a:r>
            <a:r>
              <a:rPr lang="en-US" dirty="0"/>
              <a:t> tetroxide, </a:t>
            </a:r>
            <a:r>
              <a:rPr lang="en-US" dirty="0" smtClean="0"/>
              <a:t>N</a:t>
            </a:r>
            <a:r>
              <a:rPr lang="en-US" baseline="-25000" dirty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4" name="Picture 2" descr="http://quantummechanics.mchmultimedia.com/wp-content/uploads/2011/08/003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4114800" cy="2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the molecular formula for a compound divide the </a:t>
            </a:r>
            <a:r>
              <a:rPr lang="en-US" i="1" dirty="0" smtClean="0"/>
              <a:t>actual</a:t>
            </a:r>
            <a:r>
              <a:rPr lang="en-US" dirty="0" smtClean="0"/>
              <a:t> molar mass (usually determined experimentally</a:t>
            </a:r>
            <a:r>
              <a:rPr lang="en-US" smtClean="0"/>
              <a:t>)  </a:t>
            </a:r>
            <a:r>
              <a:rPr lang="en-US" dirty="0" smtClean="0"/>
              <a:t>by the empirical molar mass.   </a:t>
            </a:r>
          </a:p>
        </p:txBody>
      </p:sp>
    </p:spTree>
    <p:extLst>
      <p:ext uri="{BB962C8B-B14F-4D97-AF65-F5344CB8AC3E}">
        <p14:creationId xmlns:p14="http://schemas.microsoft.com/office/powerpoint/2010/main" val="36805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Molecular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To determine the molecular formula for a compound divide the </a:t>
            </a:r>
            <a:r>
              <a:rPr lang="en-US" sz="1800" i="1" dirty="0" smtClean="0"/>
              <a:t>actual</a:t>
            </a:r>
            <a:r>
              <a:rPr lang="en-US" sz="1800" dirty="0" smtClean="0"/>
              <a:t> molar mass (usually determined experimentally) of the by the empirical molar mass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Ex. The molar mass of acetylene is 26.04 g/</a:t>
            </a:r>
            <a:r>
              <a:rPr lang="en-US" dirty="0" err="1" smtClean="0"/>
              <a:t>mol</a:t>
            </a:r>
            <a:r>
              <a:rPr lang="en-US" dirty="0" smtClean="0"/>
              <a:t>, the mass of the empirical formula CH is 13.20g/</a:t>
            </a:r>
            <a:r>
              <a:rPr lang="en-US" dirty="0" err="1" smtClean="0"/>
              <a:t>mol</a:t>
            </a:r>
            <a:r>
              <a:rPr lang="en-US" dirty="0" smtClean="0"/>
              <a:t>, what is the molecular formula?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molar mass of acetylene is 2 times that of the empirical formula so the molecular formula is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8" t="58712" r="19745" b="28102"/>
          <a:stretch/>
        </p:blipFill>
        <p:spPr bwMode="auto">
          <a:xfrm>
            <a:off x="1219200" y="2743200"/>
            <a:ext cx="6520927" cy="166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the molecular formula of benzene is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6,</a:t>
            </a:r>
            <a:r>
              <a:rPr lang="en-US" dirty="0" smtClean="0"/>
              <a:t> the empirical formula is still CH</a:t>
            </a:r>
            <a:endParaRPr lang="en-US" baseline="-25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t="21591" r="2983" b="53977"/>
          <a:stretch/>
        </p:blipFill>
        <p:spPr bwMode="auto">
          <a:xfrm>
            <a:off x="838200" y="671945"/>
            <a:ext cx="7339152" cy="23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3" t="48579" r="5255" b="40814"/>
          <a:stretch/>
        </p:blipFill>
        <p:spPr bwMode="auto">
          <a:xfrm>
            <a:off x="304800" y="4724400"/>
            <a:ext cx="7994694" cy="11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1. 2.5 </a:t>
            </a:r>
            <a:r>
              <a:rPr lang="en-US" sz="2800" dirty="0" err="1" smtClean="0"/>
              <a:t>mol</a:t>
            </a:r>
            <a:r>
              <a:rPr lang="en-US" sz="2800" dirty="0" smtClean="0"/>
              <a:t> Zn X </a:t>
            </a:r>
          </a:p>
          <a:p>
            <a:endParaRPr lang="en-US" sz="2800" dirty="0" smtClean="0"/>
          </a:p>
          <a:p>
            <a:r>
              <a:rPr lang="en-US" sz="2800" dirty="0" smtClean="0"/>
              <a:t>= </a:t>
            </a:r>
            <a:r>
              <a:rPr lang="en-US" sz="2800" u="sng" dirty="0" smtClean="0"/>
              <a:t>1.51 X 10</a:t>
            </a:r>
            <a:r>
              <a:rPr lang="en-US" sz="2800" u="sng" baseline="30000" dirty="0" smtClean="0"/>
              <a:t>24 </a:t>
            </a:r>
            <a:r>
              <a:rPr lang="en-US" sz="2800" u="sng" dirty="0" smtClean="0"/>
              <a:t>atoms Zn</a:t>
            </a:r>
          </a:p>
          <a:p>
            <a:endParaRPr lang="en-US" sz="3600" b="1" baseline="30000" dirty="0"/>
          </a:p>
          <a:p>
            <a:r>
              <a:rPr lang="en-US" sz="3600" b="1" baseline="30000" dirty="0" smtClean="0"/>
              <a:t>2. 3.25 </a:t>
            </a:r>
            <a:r>
              <a:rPr lang="en-US" sz="3600" b="1" baseline="30000" dirty="0" err="1" smtClean="0"/>
              <a:t>mol</a:t>
            </a:r>
            <a:r>
              <a:rPr lang="en-US" sz="3600" b="1" baseline="30000" dirty="0" smtClean="0"/>
              <a:t> AgNO</a:t>
            </a:r>
            <a:r>
              <a:rPr lang="en-US" sz="2000" b="1" dirty="0" smtClean="0"/>
              <a:t>3</a:t>
            </a:r>
            <a:r>
              <a:rPr lang="en-US" sz="3600" b="1" baseline="30000" dirty="0" smtClean="0"/>
              <a:t> X </a:t>
            </a:r>
          </a:p>
          <a:p>
            <a:r>
              <a:rPr lang="en-US" sz="2800" b="1" dirty="0" smtClean="0"/>
              <a:t>= </a:t>
            </a:r>
            <a:r>
              <a:rPr lang="en-US" sz="2800" b="1" u="sng" dirty="0" smtClean="0"/>
              <a:t>1.96 X 10</a:t>
            </a:r>
            <a:r>
              <a:rPr lang="en-US" sz="2800" b="1" u="sng" baseline="30000" dirty="0" smtClean="0"/>
              <a:t>24 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formula units AgNO</a:t>
            </a:r>
            <a:r>
              <a:rPr lang="en-US" sz="2800" b="1" u="sng" baseline="-25000" dirty="0" smtClean="0"/>
              <a:t>3</a:t>
            </a:r>
            <a:r>
              <a:rPr lang="en-US" sz="2800" b="1" u="sng" baseline="30000" dirty="0" smtClean="0"/>
              <a:t> </a:t>
            </a:r>
            <a:endParaRPr lang="en-US" sz="2800" b="1" u="sng" baseline="30000" dirty="0"/>
          </a:p>
          <a:p>
            <a:endParaRPr lang="en-US" sz="2800" b="1" baseline="30000" dirty="0" smtClean="0"/>
          </a:p>
          <a:p>
            <a:r>
              <a:rPr lang="en-US" sz="2800" b="1" dirty="0" smtClean="0"/>
              <a:t>3. 11.5 </a:t>
            </a:r>
            <a:r>
              <a:rPr lang="en-US" sz="2800" b="1" dirty="0" err="1" smtClean="0"/>
              <a:t>mol</a:t>
            </a:r>
            <a:r>
              <a:rPr lang="en-US" sz="2800" b="1" dirty="0" smtClean="0"/>
              <a:t>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X</a:t>
            </a:r>
          </a:p>
          <a:p>
            <a:pPr marL="0" indent="0">
              <a:buNone/>
            </a:pPr>
            <a:r>
              <a:rPr lang="en-US" sz="2800" b="1" dirty="0" smtClean="0"/>
              <a:t> = 6.92  X 10</a:t>
            </a:r>
            <a:r>
              <a:rPr lang="en-US" sz="2800" b="1" baseline="30000" dirty="0" smtClean="0"/>
              <a:t>24 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42419" r="39426" b="50000"/>
          <a:stretch/>
        </p:blipFill>
        <p:spPr bwMode="auto">
          <a:xfrm>
            <a:off x="3124200" y="1447800"/>
            <a:ext cx="3962400" cy="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42419" r="39426" b="50000"/>
          <a:stretch/>
        </p:blipFill>
        <p:spPr bwMode="auto">
          <a:xfrm>
            <a:off x="3810000" y="3200400"/>
            <a:ext cx="3962400" cy="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42419" r="39426" b="50000"/>
          <a:stretch/>
        </p:blipFill>
        <p:spPr bwMode="auto">
          <a:xfrm>
            <a:off x="3981450" y="4648200"/>
            <a:ext cx="3962400" cy="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56197" r="31891" b="12820"/>
          <a:stretch>
            <a:fillRect/>
          </a:stretch>
        </p:blipFill>
        <p:spPr bwMode="auto">
          <a:xfrm>
            <a:off x="685800" y="228600"/>
            <a:ext cx="7543800" cy="32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51.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/>
              <a:t>6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52. 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endParaRPr lang="en-US" dirty="0" smtClean="0"/>
          </a:p>
          <a:p>
            <a:r>
              <a:rPr lang="en-US" dirty="0" smtClean="0"/>
              <a:t>53. </a:t>
            </a:r>
            <a:r>
              <a:rPr lang="en-US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/>
              <a:t>2</a:t>
            </a:r>
            <a:endParaRPr lang="en-US" baseline="-250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56197" r="31891" b="12820"/>
          <a:stretch>
            <a:fillRect/>
          </a:stretch>
        </p:blipFill>
        <p:spPr bwMode="auto">
          <a:xfrm>
            <a:off x="685800" y="228600"/>
            <a:ext cx="7543800" cy="32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21581" r="33495" b="18590"/>
          <a:stretch>
            <a:fillRect/>
          </a:stretch>
        </p:blipFill>
        <p:spPr bwMode="auto">
          <a:xfrm>
            <a:off x="1219200" y="609600"/>
            <a:ext cx="6553200" cy="5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www.youtube.com/watch?v=Np_SDsezVXo</a:t>
            </a:r>
            <a:endParaRPr lang="en-US" dirty="0" smtClean="0"/>
          </a:p>
          <a:p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www.youtube.com/watch?v=HM2C5FEvR0g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www.youtube.com/watch?v=pM0LWKQpgvI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http://www.youtube.com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Particles to moles: simply multiply the number of particles by the conversion factor.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75781" r="31399" b="12109"/>
          <a:stretch/>
        </p:blipFill>
        <p:spPr bwMode="auto">
          <a:xfrm>
            <a:off x="533400" y="3276600"/>
            <a:ext cx="793636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Calculate the number of moles that contain 4.5 X 10</a:t>
            </a:r>
            <a:r>
              <a:rPr lang="en-US" baseline="30000" dirty="0" smtClean="0"/>
              <a:t>24</a:t>
            </a:r>
            <a:r>
              <a:rPr lang="en-US" dirty="0" smtClean="0"/>
              <a:t> atoms of Zn.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0" t="60962" r="19074" b="26985"/>
          <a:stretch/>
        </p:blipFill>
        <p:spPr bwMode="auto">
          <a:xfrm>
            <a:off x="404813" y="3352800"/>
            <a:ext cx="7943578" cy="16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1370</Words>
  <Application>Microsoft Office PowerPoint</Application>
  <PresentationFormat>On-screen Show (4:3)</PresentationFormat>
  <Paragraphs>221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  The Mole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11.2 Mass and the Mole </vt:lpstr>
      <vt:lpstr>Mole to Mass Conversion </vt:lpstr>
      <vt:lpstr>PowerPoint Presentation</vt:lpstr>
      <vt:lpstr>PowerPoint Presentation</vt:lpstr>
      <vt:lpstr>Mass to Mole Conversion </vt:lpstr>
      <vt:lpstr>PowerPoint Presentation</vt:lpstr>
      <vt:lpstr>PowerPoint Presentation</vt:lpstr>
      <vt:lpstr>Ex. How many atoms are in a 25g sample of pure gold? </vt:lpstr>
      <vt:lpstr>Ex. How many atoms are in a 25g sample of pure gold?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Molar Mass of Compounds </vt:lpstr>
      <vt:lpstr>The Molar Mass of Compounds </vt:lpstr>
      <vt:lpstr>PowerPoint Presentation</vt:lpstr>
      <vt:lpstr>PowerPoint Presentation</vt:lpstr>
      <vt:lpstr>PowerPoint Presentation</vt:lpstr>
      <vt:lpstr>PowerPoint Presentation</vt:lpstr>
      <vt:lpstr>Converting Moles of a gas to volume </vt:lpstr>
      <vt:lpstr>Converting Moles of a gas to volume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Empirical and Molecular Formulas </vt:lpstr>
      <vt:lpstr>Percent Composition from the Chemical Formula </vt:lpstr>
      <vt:lpstr>Ex. What is the percent composition of H and O in water H2O </vt:lpstr>
      <vt:lpstr>PowerPoint Presentation</vt:lpstr>
      <vt:lpstr> Empirical Formula </vt:lpstr>
      <vt:lpstr>Molecular Formula</vt:lpstr>
      <vt:lpstr>PowerPoint Presentation</vt:lpstr>
      <vt:lpstr>PowerPoint Presentation</vt:lpstr>
      <vt:lpstr>Empirical Formula</vt:lpstr>
      <vt:lpstr>Calculating Empirical Formula from Percent Composition</vt:lpstr>
      <vt:lpstr>Ex: The percent composition of a an oxide of sulfur is 40.05% S and 59.95% O, what is the empirical formula? </vt:lpstr>
      <vt:lpstr>Ex: The percent composition of a an oxide of sulfur is 40.5% S and 59.95% O, what is the empirical formula?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Molecular Formula</vt:lpstr>
      <vt:lpstr>Molecular Formula</vt:lpstr>
      <vt:lpstr>Molecular Formula</vt:lpstr>
      <vt:lpstr>PowerPoint Presentation</vt:lpstr>
      <vt:lpstr>PowerPoint Presentation</vt:lpstr>
      <vt:lpstr>PowerPoint Presentation</vt:lpstr>
      <vt:lpstr>PowerPoint Presentation</vt:lpstr>
      <vt:lpstr>Hydrates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Mole</dc:title>
  <dc:creator>mock</dc:creator>
  <cp:lastModifiedBy>Dillon, Mike</cp:lastModifiedBy>
  <cp:revision>60</cp:revision>
  <dcterms:created xsi:type="dcterms:W3CDTF">2013-02-25T11:35:46Z</dcterms:created>
  <dcterms:modified xsi:type="dcterms:W3CDTF">2015-03-17T11:49:03Z</dcterms:modified>
</cp:coreProperties>
</file>